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0"/>
  </p:notesMasterIdLst>
  <p:sldIdLst>
    <p:sldId id="264"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9227D-DA7A-4B09-AF2A-6C323A79DB5B}" type="datetimeFigureOut">
              <a:rPr lang="en-US" smtClean="0"/>
              <a:t>9/2/2020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30D3EB-1648-4AFD-9E94-69FE1EA44586}" type="slidenum">
              <a:rPr lang="en-US" smtClean="0"/>
              <a:t>‹#›</a:t>
            </a:fld>
            <a:endParaRPr lang="en-US"/>
          </a:p>
        </p:txBody>
      </p:sp>
    </p:spTree>
    <p:extLst>
      <p:ext uri="{BB962C8B-B14F-4D97-AF65-F5344CB8AC3E}">
        <p14:creationId xmlns:p14="http://schemas.microsoft.com/office/powerpoint/2010/main" val="1935914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presentation</a:t>
            </a:r>
            <a:r>
              <a:rPr lang="en-US" baseline="0" dirty="0" smtClean="0">
                <a:latin typeface="Times New Roman" panose="02020603050405020304" pitchFamily="18" charset="0"/>
                <a:cs typeface="Times New Roman" panose="02020603050405020304" pitchFamily="18" charset="0"/>
              </a:rPr>
              <a:t> will cover </a:t>
            </a:r>
            <a:r>
              <a:rPr lang="en-US" sz="1200" b="0" i="0" kern="1200" dirty="0" smtClean="0">
                <a:solidFill>
                  <a:schemeClr val="tx1"/>
                </a:solidFill>
                <a:effectLst/>
                <a:latin typeface="Times New Roman" panose="02020603050405020304" pitchFamily="18" charset="0"/>
                <a:ea typeface="+mn-ea"/>
                <a:cs typeface="Times New Roman" panose="02020603050405020304" pitchFamily="18" charset="0"/>
              </a:rPr>
              <a:t>effective performance improvement strategies using recognition and rewards.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30D3EB-1648-4AFD-9E94-69FE1EA44586}" type="slidenum">
              <a:rPr lang="en-US" smtClean="0"/>
              <a:t>1</a:t>
            </a:fld>
            <a:endParaRPr lang="en-US"/>
          </a:p>
        </p:txBody>
      </p:sp>
    </p:spTree>
    <p:extLst>
      <p:ext uri="{BB962C8B-B14F-4D97-AF65-F5344CB8AC3E}">
        <p14:creationId xmlns:p14="http://schemas.microsoft.com/office/powerpoint/2010/main" val="146671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Recognition and reward is one of the improvement strategies that leaders use to encourage and motivate their employees/followers into performing. It is a strategy used more to motivate employees to enhance improvement in their performances.</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rewards given in this strategy can be through money and promotions such as bonuses,</a:t>
            </a:r>
            <a:r>
              <a:rPr lang="en-US" baseline="0" dirty="0" smtClean="0">
                <a:latin typeface="Times New Roman" panose="02020603050405020304" pitchFamily="18" charset="0"/>
                <a:cs typeface="Times New Roman" panose="02020603050405020304" pitchFamily="18" charset="0"/>
              </a:rPr>
              <a:t> and incentives. On the other hand, r</a:t>
            </a:r>
            <a:r>
              <a:rPr lang="en-US" dirty="0" smtClean="0">
                <a:latin typeface="Times New Roman" panose="02020603050405020304" pitchFamily="18" charset="0"/>
                <a:cs typeface="Times New Roman" panose="02020603050405020304" pitchFamily="18" charset="0"/>
              </a:rPr>
              <a:t>ecognition is being pointed out by the seniors as a result of being a hard worker, for instance, seniors can recognized a person as the employee of the month. Leaders use this strategy to motivate and gain the trust of their followers or employees.</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It achieves its goal of motivation by improving the employee’s performance.</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Therefore, it is considered as an effective performance improvement strategy</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30D3EB-1648-4AFD-9E94-69FE1EA44586}" type="slidenum">
              <a:rPr lang="en-US" smtClean="0"/>
              <a:t>2</a:t>
            </a:fld>
            <a:endParaRPr lang="en-US"/>
          </a:p>
        </p:txBody>
      </p:sp>
    </p:spTree>
    <p:extLst>
      <p:ext uri="{BB962C8B-B14F-4D97-AF65-F5344CB8AC3E}">
        <p14:creationId xmlns:p14="http://schemas.microsoft.com/office/powerpoint/2010/main" val="3200471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Leaders</a:t>
            </a:r>
            <a:r>
              <a:rPr lang="en-US" baseline="0" dirty="0" smtClean="0">
                <a:latin typeface="Times New Roman" panose="02020603050405020304" pitchFamily="18" charset="0"/>
                <a:cs typeface="Times New Roman" panose="02020603050405020304" pitchFamily="18" charset="0"/>
              </a:rPr>
              <a:t> who engage employees in their activities are set to gain their trust. Engaging leaders help their employees to work on their weaknesses. Hence, this motivates them to work harder and smarter to achieve the set goals. However, when rewards and recognition are introduced in that built relationship, it makes the employees become more motivated and encouraged to perform well to get either the bonus being given, promotion or even recognition as one of the best employees in the company/organization. Rewarded and recognized employees strive to perform even better in their duties and work around the organization. Also, other employees get motivated to improve their performance for rewards and recognition from their seniors.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30D3EB-1648-4AFD-9E94-69FE1EA44586}" type="slidenum">
              <a:rPr lang="en-US" smtClean="0"/>
              <a:t>3</a:t>
            </a:fld>
            <a:endParaRPr lang="en-US"/>
          </a:p>
        </p:txBody>
      </p:sp>
    </p:spTree>
    <p:extLst>
      <p:ext uri="{BB962C8B-B14F-4D97-AF65-F5344CB8AC3E}">
        <p14:creationId xmlns:p14="http://schemas.microsoft.com/office/powerpoint/2010/main" val="3868228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Transformational leadership</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encourages employees to act beyond exchanged relations. Exchanged relations include being rewarded or recognized for performing well or achieving</a:t>
            </a:r>
            <a:r>
              <a:rPr lang="en-US" baseline="0" dirty="0" smtClean="0">
                <a:latin typeface="Times New Roman" panose="02020603050405020304" pitchFamily="18" charset="0"/>
                <a:cs typeface="Times New Roman" panose="02020603050405020304" pitchFamily="18" charset="0"/>
              </a:rPr>
              <a:t> the set goals. Transformational leaders encourage individuals to think beyond being rewarded and recognized and focus more on strengths and weakness that comes along with their </a:t>
            </a:r>
            <a:r>
              <a:rPr lang="en-US" baseline="0" dirty="0" smtClean="0">
                <a:latin typeface="Times New Roman" panose="02020603050405020304" pitchFamily="18" charset="0"/>
                <a:cs typeface="Times New Roman" panose="02020603050405020304" pitchFamily="18" charset="0"/>
              </a:rPr>
              <a:t>jobs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Barine</a:t>
            </a:r>
            <a:r>
              <a:rPr lang="en-US" dirty="0" smtClean="0">
                <a:latin typeface="Times New Roman" panose="02020603050405020304" pitchFamily="18" charset="0"/>
                <a:cs typeface="Times New Roman" panose="02020603050405020304" pitchFamily="18" charset="0"/>
              </a:rPr>
              <a:t> &amp; </a:t>
            </a:r>
            <a:r>
              <a:rPr lang="en-US" dirty="0" err="1" smtClean="0">
                <a:latin typeface="Times New Roman" panose="02020603050405020304" pitchFamily="18" charset="0"/>
                <a:cs typeface="Times New Roman" panose="02020603050405020304" pitchFamily="18" charset="0"/>
              </a:rPr>
              <a:t>Mijna</a:t>
            </a:r>
            <a:r>
              <a:rPr lang="en-US" dirty="0" smtClean="0">
                <a:latin typeface="Times New Roman" panose="02020603050405020304" pitchFamily="18" charset="0"/>
                <a:cs typeface="Times New Roman" panose="02020603050405020304" pitchFamily="18" charset="0"/>
              </a:rPr>
              <a:t>, 2010)</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Hence, it motivates their employees to expect and achieve more than rewards. However, the leadership supports rewards and recognition as strategies for improvement because most employees are encouraged in getting bonuses and promotions within the organizations. This shows that the leader is supporting their employees by any means possible. However, transformation leadership motivates employees to achieve more than recognition and rewards.</a:t>
            </a:r>
          </a:p>
          <a:p>
            <a:endParaRPr lang="en-US" baseline="0" dirty="0" smtClean="0">
              <a:latin typeface="Times New Roman" panose="02020603050405020304" pitchFamily="18" charset="0"/>
              <a:cs typeface="Times New Roman" panose="02020603050405020304" pitchFamily="18" charset="0"/>
            </a:endParaRPr>
          </a:p>
          <a:p>
            <a:endParaRPr lang="en-US" baseline="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30D3EB-1648-4AFD-9E94-69FE1EA44586}" type="slidenum">
              <a:rPr lang="en-US" smtClean="0"/>
              <a:t>4</a:t>
            </a:fld>
            <a:endParaRPr lang="en-US"/>
          </a:p>
        </p:txBody>
      </p:sp>
    </p:spTree>
    <p:extLst>
      <p:ext uri="{BB962C8B-B14F-4D97-AF65-F5344CB8AC3E}">
        <p14:creationId xmlns:p14="http://schemas.microsoft.com/office/powerpoint/2010/main" val="467542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Transactional leadership</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focuses on rewards and exchanges when expectations in performance are met such as performance improvement in</a:t>
            </a:r>
            <a:r>
              <a:rPr lang="en-US" baseline="0" dirty="0" smtClean="0">
                <a:latin typeface="Times New Roman" panose="02020603050405020304" pitchFamily="18" charset="0"/>
                <a:cs typeface="Times New Roman" panose="02020603050405020304" pitchFamily="18" charset="0"/>
              </a:rPr>
              <a:t> a certain sector. </a:t>
            </a:r>
            <a:r>
              <a:rPr lang="en-US" dirty="0" smtClean="0">
                <a:latin typeface="Times New Roman" panose="02020603050405020304" pitchFamily="18" charset="0"/>
                <a:cs typeface="Times New Roman" panose="02020603050405020304" pitchFamily="18" charset="0"/>
              </a:rPr>
              <a:t>Hence, leaders control most activities and gives orders on</a:t>
            </a:r>
            <a:r>
              <a:rPr lang="en-US" baseline="0" dirty="0" smtClean="0">
                <a:latin typeface="Times New Roman" panose="02020603050405020304" pitchFamily="18" charset="0"/>
                <a:cs typeface="Times New Roman" panose="02020603050405020304" pitchFamily="18" charset="0"/>
              </a:rPr>
              <a:t> how and when work should be done. They set objectives and goals which they expect employees to reach for them to get the rewards and recognition. Transactional leadership solely rely on control, punishments, and rewards to make employees focus on the set </a:t>
            </a:r>
            <a:r>
              <a:rPr lang="en-US" baseline="0" dirty="0" smtClean="0">
                <a:latin typeface="Times New Roman" panose="02020603050405020304" pitchFamily="18" charset="0"/>
                <a:cs typeface="Times New Roman" panose="02020603050405020304" pitchFamily="18" charset="0"/>
              </a:rPr>
              <a:t>goals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Barine</a:t>
            </a:r>
            <a:r>
              <a:rPr lang="en-US" dirty="0" smtClean="0">
                <a:latin typeface="Times New Roman" panose="02020603050405020304" pitchFamily="18" charset="0"/>
                <a:cs typeface="Times New Roman" panose="02020603050405020304" pitchFamily="18" charset="0"/>
              </a:rPr>
              <a:t> &amp; </a:t>
            </a:r>
            <a:r>
              <a:rPr lang="en-US" dirty="0" err="1" smtClean="0">
                <a:latin typeface="Times New Roman" panose="02020603050405020304" pitchFamily="18" charset="0"/>
                <a:cs typeface="Times New Roman" panose="02020603050405020304" pitchFamily="18" charset="0"/>
              </a:rPr>
              <a:t>Mijna</a:t>
            </a:r>
            <a:r>
              <a:rPr lang="en-US" dirty="0" smtClean="0">
                <a:latin typeface="Times New Roman" panose="02020603050405020304" pitchFamily="18" charset="0"/>
                <a:cs typeface="Times New Roman" panose="02020603050405020304" pitchFamily="18" charset="0"/>
              </a:rPr>
              <a:t>, 2010)</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Once these goals are met, there are rewards and recognition for the employees. Therefore, reward and recognition strategy is used by this leadership as a way of achieving set goals and improving performance within the organization.</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30D3EB-1648-4AFD-9E94-69FE1EA44586}" type="slidenum">
              <a:rPr lang="en-US" smtClean="0"/>
              <a:t>5</a:t>
            </a:fld>
            <a:endParaRPr lang="en-US"/>
          </a:p>
        </p:txBody>
      </p:sp>
    </p:spTree>
    <p:extLst>
      <p:ext uri="{BB962C8B-B14F-4D97-AF65-F5344CB8AC3E}">
        <p14:creationId xmlns:p14="http://schemas.microsoft.com/office/powerpoint/2010/main" val="1759881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Charismatic leadership</a:t>
            </a:r>
            <a:r>
              <a:rPr lang="en-US" baseline="0" dirty="0" smtClean="0">
                <a:latin typeface="Times New Roman" panose="02020603050405020304" pitchFamily="18" charset="0"/>
                <a:cs typeface="Times New Roman" panose="02020603050405020304" pitchFamily="18" charset="0"/>
              </a:rPr>
              <a:t> or c</a:t>
            </a:r>
            <a:r>
              <a:rPr lang="en-US" dirty="0" smtClean="0">
                <a:latin typeface="Times New Roman" panose="02020603050405020304" pitchFamily="18" charset="0"/>
                <a:cs typeface="Times New Roman" panose="02020603050405020304" pitchFamily="18" charset="0"/>
              </a:rPr>
              <a:t>harismatic leaders are said to produce employees who perform exceedingly </a:t>
            </a:r>
            <a:r>
              <a:rPr lang="en-US" dirty="0" smtClean="0">
                <a:latin typeface="Times New Roman" panose="02020603050405020304" pitchFamily="18" charset="0"/>
                <a:cs typeface="Times New Roman" panose="02020603050405020304" pitchFamily="18" charset="0"/>
              </a:rPr>
              <a:t>well (</a:t>
            </a:r>
            <a:r>
              <a:rPr lang="en-US" dirty="0" err="1" smtClean="0">
                <a:latin typeface="Times New Roman" panose="02020603050405020304" pitchFamily="18" charset="0"/>
                <a:cs typeface="Times New Roman" panose="02020603050405020304" pitchFamily="18" charset="0"/>
              </a:rPr>
              <a:t>Luthans</a:t>
            </a:r>
            <a:r>
              <a:rPr lang="en-US" dirty="0" smtClean="0">
                <a:latin typeface="Times New Roman" panose="02020603050405020304" pitchFamily="18" charset="0"/>
                <a:cs typeface="Times New Roman" panose="02020603050405020304" pitchFamily="18" charset="0"/>
              </a:rPr>
              <a:t>, 2011).</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They are self-aware and determined to achieve the goals which they have set for themselves. Even if there are rewards and recognition, employees exceed their expectations because their main goal is to produce high-level performance. Hence, for this to happen,  charismatic leaders support, develop and coach their employees on how to use different strategies to increase their performance. They also align their vision with the aspirations and needs of their employees by incorporating rewards and recognition which is one of the motivating strategies for performance </a:t>
            </a:r>
            <a:r>
              <a:rPr lang="en-US" baseline="0" dirty="0" smtClean="0">
                <a:latin typeface="Times New Roman" panose="02020603050405020304" pitchFamily="18" charset="0"/>
                <a:cs typeface="Times New Roman" panose="02020603050405020304" pitchFamily="18" charset="0"/>
              </a:rPr>
              <a:t>improvement </a:t>
            </a:r>
            <a:r>
              <a:rPr lang="en-US" dirty="0" smtClean="0">
                <a:latin typeface="Times New Roman" panose="02020603050405020304" pitchFamily="18" charset="0"/>
                <a:cs typeface="Times New Roman" panose="02020603050405020304" pitchFamily="18" charset="0"/>
              </a:rPr>
              <a:t>(</a:t>
            </a:r>
            <a:r>
              <a:rPr lang="de-DE" dirty="0" smtClean="0">
                <a:latin typeface="Times New Roman" panose="02020603050405020304" pitchFamily="18" charset="0"/>
                <a:cs typeface="Times New Roman" panose="02020603050405020304" pitchFamily="18" charset="0"/>
              </a:rPr>
              <a:t>Paschen &amp; Dihsmaier, 2014)</a:t>
            </a:r>
            <a:r>
              <a:rPr lang="en-US" baseline="0" dirty="0" smtClean="0">
                <a:latin typeface="Times New Roman" panose="02020603050405020304" pitchFamily="18" charset="0"/>
                <a:cs typeface="Times New Roman" panose="02020603050405020304" pitchFamily="18" charset="0"/>
              </a:rPr>
              <a:t>. </a:t>
            </a:r>
            <a:r>
              <a:rPr lang="en-US" baseline="0" dirty="0" smtClean="0">
                <a:latin typeface="Times New Roman" panose="02020603050405020304" pitchFamily="18" charset="0"/>
                <a:cs typeface="Times New Roman" panose="02020603050405020304" pitchFamily="18" charset="0"/>
              </a:rPr>
              <a:t>However, this leadership does not rely on rewards and recognition for individuals to achieve their goals but acts as a motivator to achieving them.</a:t>
            </a:r>
          </a:p>
          <a:p>
            <a:endParaRPr lang="en-US" baseline="0" dirty="0" smtClean="0">
              <a:latin typeface="Times New Roman" panose="02020603050405020304" pitchFamily="18" charset="0"/>
              <a:cs typeface="Times New Roman" panose="02020603050405020304" pitchFamily="18" charset="0"/>
            </a:endParaRPr>
          </a:p>
          <a:p>
            <a:endParaRPr lang="en-US" baseline="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30D3EB-1648-4AFD-9E94-69FE1EA44586}" type="slidenum">
              <a:rPr lang="en-US" smtClean="0"/>
              <a:t>6</a:t>
            </a:fld>
            <a:endParaRPr lang="en-US"/>
          </a:p>
        </p:txBody>
      </p:sp>
    </p:spTree>
    <p:extLst>
      <p:ext uri="{BB962C8B-B14F-4D97-AF65-F5344CB8AC3E}">
        <p14:creationId xmlns:p14="http://schemas.microsoft.com/office/powerpoint/2010/main" val="52839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Rewards and recognition is used to enhance effective performance improvement.</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However, some leadership styles fully rely on it to achieve their set goals</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while, certain leadership styles use it only as a motivating factor.</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This means that, they do not rely on it fully to improve on performance.</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Even so, rewards and recognition is known to motivate individuals effectively in working on their goals in effective ways as shown by their leaders in the case of charismatic</a:t>
            </a:r>
            <a:r>
              <a:rPr lang="en-US" baseline="0" dirty="0" smtClean="0">
                <a:latin typeface="Times New Roman" panose="02020603050405020304" pitchFamily="18" charset="0"/>
                <a:cs typeface="Times New Roman" panose="02020603050405020304" pitchFamily="18" charset="0"/>
              </a:rPr>
              <a:t> leadership. </a:t>
            </a:r>
            <a:r>
              <a:rPr lang="en-US" dirty="0" smtClean="0">
                <a:latin typeface="Times New Roman" panose="02020603050405020304" pitchFamily="18" charset="0"/>
                <a:cs typeface="Times New Roman" panose="02020603050405020304" pitchFamily="18" charset="0"/>
              </a:rPr>
              <a:t>Many employees strive to perform well to receive rewards or recognition; hence, it is considered as an effective performance improvement strategy;</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since the goal of motivation by improving the employee’s performance is met.</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is considered as an effective performance improvement strategy;</a:t>
            </a:r>
          </a:p>
          <a:p>
            <a:r>
              <a:rPr lang="en-US" dirty="0" smtClean="0">
                <a:latin typeface="Times New Roman" panose="02020603050405020304" pitchFamily="18" charset="0"/>
                <a:cs typeface="Times New Roman" panose="02020603050405020304" pitchFamily="18" charset="0"/>
              </a:rPr>
              <a:t>Since the goal of motivation by improving the employee’s performance is met</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30D3EB-1648-4AFD-9E94-69FE1EA44586}" type="slidenum">
              <a:rPr lang="en-US" smtClean="0"/>
              <a:t>7</a:t>
            </a:fld>
            <a:endParaRPr lang="en-US"/>
          </a:p>
        </p:txBody>
      </p:sp>
    </p:spTree>
    <p:extLst>
      <p:ext uri="{BB962C8B-B14F-4D97-AF65-F5344CB8AC3E}">
        <p14:creationId xmlns:p14="http://schemas.microsoft.com/office/powerpoint/2010/main" val="1706560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2548580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168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669311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4C28A5-C0D1-41A2-B414-256A64C0CFB3}"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1978635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4C28A5-C0D1-41A2-B414-256A64C0CFB3}" type="datetimeFigureOut">
              <a:rPr lang="en-US" smtClean="0"/>
              <a:t>9/2/2020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3409157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4C28A5-C0D1-41A2-B414-256A64C0CFB3}" type="datetimeFigureOut">
              <a:rPr lang="en-US" smtClean="0"/>
              <a:t>9/2/2020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4069524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4C28A5-C0D1-41A2-B414-256A64C0CFB3}" type="datetimeFigureOut">
              <a:rPr lang="en-US" smtClean="0"/>
              <a:t>9/2/2020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76630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4C28A5-C0D1-41A2-B414-256A64C0CFB3}"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3132441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4C28A5-C0D1-41A2-B414-256A64C0CFB3}" type="datetimeFigureOut">
              <a:rPr lang="en-US" smtClean="0"/>
              <a:t>9/2/2020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1326682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2255562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29785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2437497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9312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1645850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39772615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4C28A5-C0D1-41A2-B414-256A64C0CFB3}" type="datetimeFigureOut">
              <a:rPr lang="en-US" smtClean="0"/>
              <a:t>9/2/2020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9744D1-D37A-4C2A-9ED4-354924B5C0B9}" type="slidenum">
              <a:rPr lang="en-US" smtClean="0"/>
              <a:t>‹#›</a:t>
            </a:fld>
            <a:endParaRPr lang="en-US"/>
          </a:p>
        </p:txBody>
      </p:sp>
    </p:spTree>
    <p:extLst>
      <p:ext uri="{BB962C8B-B14F-4D97-AF65-F5344CB8AC3E}">
        <p14:creationId xmlns:p14="http://schemas.microsoft.com/office/powerpoint/2010/main" val="1248523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74C28A5-C0D1-41A2-B414-256A64C0CFB3}" type="datetimeFigureOut">
              <a:rPr lang="en-US" smtClean="0"/>
              <a:t>9/2/2020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9744D1-D37A-4C2A-9ED4-354924B5C0B9}" type="slidenum">
              <a:rPr lang="en-US" smtClean="0"/>
              <a:t>‹#›</a:t>
            </a:fld>
            <a:endParaRPr lang="en-US"/>
          </a:p>
        </p:txBody>
      </p:sp>
    </p:spTree>
    <p:extLst>
      <p:ext uri="{BB962C8B-B14F-4D97-AF65-F5344CB8AC3E}">
        <p14:creationId xmlns:p14="http://schemas.microsoft.com/office/powerpoint/2010/main" val="261707697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989352"/>
            <a:ext cx="10515600" cy="2428406"/>
          </a:xfrm>
        </p:spPr>
        <p:txBody>
          <a:bodyPr>
            <a:normAutofit/>
          </a:bodyPr>
          <a:lstStyle/>
          <a:p>
            <a:pPr algn="ctr"/>
            <a:r>
              <a:rPr lang="en-US" b="1" dirty="0" smtClean="0">
                <a:latin typeface="Times New Roman" panose="02020603050405020304" pitchFamily="18" charset="0"/>
                <a:cs typeface="Times New Roman" panose="02020603050405020304" pitchFamily="18" charset="0"/>
              </a:rPr>
              <a:t>Effective Performance Improvement Strategies Using Recognition And Rewards</a:t>
            </a:r>
            <a:endParaRPr lang="en-US" b="1"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831850" y="3537679"/>
            <a:ext cx="10515600" cy="2551971"/>
          </a:xfrm>
        </p:spPr>
        <p:txBody>
          <a:bodyPr>
            <a:normAutofit/>
          </a:bodyPr>
          <a:lstStyle/>
          <a:p>
            <a:pPr algn="ctr"/>
            <a:r>
              <a:rPr lang="en-US" b="1" dirty="0" smtClean="0">
                <a:latin typeface="Times New Roman" panose="02020603050405020304" pitchFamily="18" charset="0"/>
                <a:cs typeface="Times New Roman" panose="02020603050405020304" pitchFamily="18" charset="0"/>
              </a:rPr>
              <a:t>Name</a:t>
            </a:r>
          </a:p>
          <a:p>
            <a:pPr algn="ctr"/>
            <a:r>
              <a:rPr lang="en-US" b="1" dirty="0" smtClean="0">
                <a:latin typeface="Times New Roman" panose="02020603050405020304" pitchFamily="18" charset="0"/>
                <a:cs typeface="Times New Roman" panose="02020603050405020304" pitchFamily="18" charset="0"/>
              </a:rPr>
              <a:t>Institution</a:t>
            </a:r>
          </a:p>
          <a:p>
            <a:pPr algn="ctr"/>
            <a:r>
              <a:rPr lang="en-US" b="1" dirty="0" smtClean="0">
                <a:latin typeface="Times New Roman" panose="02020603050405020304" pitchFamily="18" charset="0"/>
                <a:cs typeface="Times New Roman" panose="02020603050405020304" pitchFamily="18" charset="0"/>
              </a:rPr>
              <a:t>Course</a:t>
            </a:r>
          </a:p>
          <a:p>
            <a:pPr algn="ctr"/>
            <a:r>
              <a:rPr lang="en-US" b="1" dirty="0" smtClean="0">
                <a:latin typeface="Times New Roman" panose="02020603050405020304" pitchFamily="18" charset="0"/>
                <a:cs typeface="Times New Roman" panose="02020603050405020304" pitchFamily="18" charset="0"/>
              </a:rPr>
              <a:t>Instructor</a:t>
            </a:r>
          </a:p>
          <a:p>
            <a:pPr algn="ctr"/>
            <a:r>
              <a:rPr lang="en-US" b="1" dirty="0" smtClean="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680424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9059"/>
          </a:xfrm>
        </p:spPr>
        <p:txBody>
          <a:bodyPr/>
          <a:lstStyle/>
          <a:p>
            <a:r>
              <a:rPr lang="en-US" dirty="0" smtClean="0">
                <a:latin typeface="Times New Roman" panose="02020603050405020304" pitchFamily="18" charset="0"/>
                <a:cs typeface="Times New Roman" panose="02020603050405020304" pitchFamily="18" charset="0"/>
              </a:rPr>
              <a:t>Introduction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439056"/>
            <a:ext cx="12192000" cy="5418943"/>
          </a:xfrm>
        </p:spPr>
        <p:txBody>
          <a:bodyPr>
            <a:normAutofit/>
          </a:bodyPr>
          <a:lstStyle/>
          <a:p>
            <a:r>
              <a:rPr lang="en-US" dirty="0" smtClean="0">
                <a:latin typeface="Times New Roman" panose="02020603050405020304" pitchFamily="18" charset="0"/>
                <a:cs typeface="Times New Roman" panose="02020603050405020304" pitchFamily="18" charset="0"/>
              </a:rPr>
              <a:t>Recognition and reward is one of the improvement strategies used by leaders</a:t>
            </a:r>
          </a:p>
          <a:p>
            <a:r>
              <a:rPr lang="en-US" dirty="0" smtClean="0">
                <a:latin typeface="Times New Roman" panose="02020603050405020304" pitchFamily="18" charset="0"/>
                <a:cs typeface="Times New Roman" panose="02020603050405020304" pitchFamily="18" charset="0"/>
              </a:rPr>
              <a:t>It is used to encourage and motivate their employees/followers into performing</a:t>
            </a:r>
          </a:p>
          <a:p>
            <a:r>
              <a:rPr lang="en-US" dirty="0" smtClean="0">
                <a:latin typeface="Times New Roman" panose="02020603050405020304" pitchFamily="18" charset="0"/>
                <a:cs typeface="Times New Roman" panose="02020603050405020304" pitchFamily="18" charset="0"/>
              </a:rPr>
              <a:t>It is a strategy used more to motivate employees to enhance improvement</a:t>
            </a:r>
          </a:p>
          <a:p>
            <a:r>
              <a:rPr lang="en-US" dirty="0" smtClean="0">
                <a:latin typeface="Times New Roman" panose="02020603050405020304" pitchFamily="18" charset="0"/>
                <a:cs typeface="Times New Roman" panose="02020603050405020304" pitchFamily="18" charset="0"/>
              </a:rPr>
              <a:t>The rewards given in this strategy can be through money and promotions</a:t>
            </a:r>
          </a:p>
          <a:p>
            <a:r>
              <a:rPr lang="en-US" dirty="0" smtClean="0">
                <a:latin typeface="Times New Roman" panose="02020603050405020304" pitchFamily="18" charset="0"/>
                <a:cs typeface="Times New Roman" panose="02020603050405020304" pitchFamily="18" charset="0"/>
              </a:rPr>
              <a:t>Recognition is being pointed out by the seniors as a result of being a hard worker</a:t>
            </a:r>
          </a:p>
          <a:p>
            <a:r>
              <a:rPr lang="en-US" dirty="0" smtClean="0">
                <a:latin typeface="Times New Roman" panose="02020603050405020304" pitchFamily="18" charset="0"/>
                <a:cs typeface="Times New Roman" panose="02020603050405020304" pitchFamily="18" charset="0"/>
              </a:rPr>
              <a:t>For example, seniors can recognized a person as the employee of the month</a:t>
            </a:r>
          </a:p>
          <a:p>
            <a:r>
              <a:rPr lang="en-US" dirty="0" smtClean="0">
                <a:latin typeface="Times New Roman" panose="02020603050405020304" pitchFamily="18" charset="0"/>
                <a:cs typeface="Times New Roman" panose="02020603050405020304" pitchFamily="18" charset="0"/>
              </a:rPr>
              <a:t>Many human resource management use this strategy to motivate employees</a:t>
            </a:r>
          </a:p>
          <a:p>
            <a:r>
              <a:rPr lang="en-US" dirty="0" smtClean="0">
                <a:latin typeface="Times New Roman" panose="02020603050405020304" pitchFamily="18" charset="0"/>
                <a:cs typeface="Times New Roman" panose="02020603050405020304" pitchFamily="18" charset="0"/>
              </a:rPr>
              <a:t>Also, leaders use this strategy to motivate and gain the trust of their followers</a:t>
            </a:r>
          </a:p>
        </p:txBody>
      </p:sp>
    </p:spTree>
    <p:extLst>
      <p:ext uri="{BB962C8B-B14F-4D97-AF65-F5344CB8AC3E}">
        <p14:creationId xmlns:p14="http://schemas.microsoft.com/office/powerpoint/2010/main" val="1983335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4108"/>
          </a:xfrm>
        </p:spPr>
        <p:txBody>
          <a:bodyPr/>
          <a:lstStyle/>
          <a:p>
            <a:r>
              <a:rPr lang="en-US" dirty="0" smtClean="0">
                <a:latin typeface="Times New Roman" panose="02020603050405020304" pitchFamily="18" charset="0"/>
                <a:cs typeface="Times New Roman" panose="02020603050405020304" pitchFamily="18" charset="0"/>
              </a:rPr>
              <a:t>Rewards and Recognition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514006"/>
            <a:ext cx="12192000" cy="5343993"/>
          </a:xfrm>
        </p:spPr>
        <p:txBody>
          <a:bodyPr/>
          <a:lstStyle/>
          <a:p>
            <a:r>
              <a:rPr lang="en-US" dirty="0" smtClean="0">
                <a:latin typeface="Times New Roman" panose="02020603050405020304" pitchFamily="18" charset="0"/>
                <a:cs typeface="Times New Roman" panose="02020603050405020304" pitchFamily="18" charset="0"/>
              </a:rPr>
              <a:t>Leaders are the ones who ensure that their employees are performing well</a:t>
            </a:r>
          </a:p>
          <a:p>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ngaging leaders hel</a:t>
            </a:r>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 their employees to work on their weaknesses</a:t>
            </a:r>
          </a:p>
          <a:p>
            <a:r>
              <a:rPr lang="en-US" dirty="0" smtClean="0">
                <a:latin typeface="Times New Roman" panose="02020603050405020304" pitchFamily="18" charset="0"/>
                <a:cs typeface="Times New Roman" panose="02020603050405020304" pitchFamily="18" charset="0"/>
              </a:rPr>
              <a:t>Also, they encourage, manage and control the activities done by employees</a:t>
            </a:r>
          </a:p>
          <a:p>
            <a:r>
              <a:rPr lang="en-US" dirty="0" smtClean="0">
                <a:latin typeface="Times New Roman" panose="02020603050405020304" pitchFamily="18" charset="0"/>
                <a:cs typeface="Times New Roman" panose="02020603050405020304" pitchFamily="18" charset="0"/>
              </a:rPr>
              <a:t>Recognition and reward involves a leader who trust or is trusted by employees</a:t>
            </a:r>
          </a:p>
          <a:p>
            <a:r>
              <a:rPr lang="en-US" dirty="0" smtClean="0">
                <a:latin typeface="Times New Roman" panose="02020603050405020304" pitchFamily="18" charset="0"/>
                <a:cs typeface="Times New Roman" panose="02020603050405020304" pitchFamily="18" charset="0"/>
              </a:rPr>
              <a:t>When such leaders see the work well-done, they get encouraged</a:t>
            </a:r>
          </a:p>
          <a:p>
            <a:r>
              <a:rPr lang="en-US" dirty="0" smtClean="0">
                <a:latin typeface="Times New Roman" panose="02020603050405020304" pitchFamily="18" charset="0"/>
                <a:cs typeface="Times New Roman" panose="02020603050405020304" pitchFamily="18" charset="0"/>
              </a:rPr>
              <a:t>This leads to them motivating others by providing rewards and recognition </a:t>
            </a:r>
          </a:p>
          <a:p>
            <a:r>
              <a:rPr lang="en-US" dirty="0" smtClean="0">
                <a:latin typeface="Times New Roman" panose="02020603050405020304" pitchFamily="18" charset="0"/>
                <a:cs typeface="Times New Roman" panose="02020603050405020304" pitchFamily="18" charset="0"/>
              </a:rPr>
              <a:t>Rewarded and recognized employees strive to perform even better in their tasks</a:t>
            </a:r>
          </a:p>
          <a:p>
            <a:r>
              <a:rPr lang="en-US" dirty="0" smtClean="0">
                <a:latin typeface="Times New Roman" panose="02020603050405020304" pitchFamily="18" charset="0"/>
                <a:cs typeface="Times New Roman" panose="02020603050405020304" pitchFamily="18" charset="0"/>
              </a:rPr>
              <a:t>Also, other employees get motivated to improve their performance to get recognition and rewards</a:t>
            </a:r>
          </a:p>
          <a:p>
            <a:r>
              <a:rPr lang="en-US" dirty="0" smtClean="0">
                <a:latin typeface="Times New Roman" panose="02020603050405020304" pitchFamily="18" charset="0"/>
                <a:cs typeface="Times New Roman" panose="02020603050405020304" pitchFamily="18" charset="0"/>
              </a:rPr>
              <a:t>Thus, </a:t>
            </a:r>
            <a:r>
              <a:rPr lang="en-US" dirty="0">
                <a:latin typeface="Times New Roman" panose="02020603050405020304" pitchFamily="18" charset="0"/>
                <a:cs typeface="Times New Roman" panose="02020603050405020304" pitchFamily="18" charset="0"/>
              </a:rPr>
              <a:t>it is considered as an effective performance improvement </a:t>
            </a:r>
            <a:r>
              <a:rPr lang="en-US" dirty="0" smtClean="0">
                <a:latin typeface="Times New Roman" panose="02020603050405020304" pitchFamily="18" charset="0"/>
                <a:cs typeface="Times New Roman" panose="02020603050405020304" pitchFamily="18" charset="0"/>
              </a:rPr>
              <a:t>strategy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6177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9098"/>
          </a:xfrm>
        </p:spPr>
        <p:txBody>
          <a:bodyPr/>
          <a:lstStyle/>
          <a:p>
            <a:r>
              <a:rPr lang="en-US" dirty="0" smtClean="0">
                <a:latin typeface="Times New Roman" panose="02020603050405020304" pitchFamily="18" charset="0"/>
                <a:cs typeface="Times New Roman" panose="02020603050405020304" pitchFamily="18" charset="0"/>
              </a:rPr>
              <a:t>Transformational Leadership</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543986"/>
            <a:ext cx="12192000" cy="5314013"/>
          </a:xfrm>
        </p:spPr>
        <p:txBody>
          <a:bodyPr/>
          <a:lstStyle/>
          <a:p>
            <a:r>
              <a:rPr lang="en-US" dirty="0" smtClean="0">
                <a:latin typeface="Times New Roman" panose="02020603050405020304" pitchFamily="18" charset="0"/>
                <a:cs typeface="Times New Roman" panose="02020603050405020304" pitchFamily="18" charset="0"/>
              </a:rPr>
              <a:t>There are certain leadership styles that are use reward and recognition strategy</a:t>
            </a:r>
          </a:p>
          <a:p>
            <a:r>
              <a:rPr lang="en-US" dirty="0" smtClean="0">
                <a:latin typeface="Times New Roman" panose="02020603050405020304" pitchFamily="18" charset="0"/>
                <a:cs typeface="Times New Roman" panose="02020603050405020304" pitchFamily="18" charset="0"/>
              </a:rPr>
              <a:t>First is the transformational leadership</a:t>
            </a:r>
          </a:p>
          <a:p>
            <a:r>
              <a:rPr lang="en-US" dirty="0" smtClean="0">
                <a:latin typeface="Times New Roman" panose="02020603050405020304" pitchFamily="18" charset="0"/>
                <a:cs typeface="Times New Roman" panose="02020603050405020304" pitchFamily="18" charset="0"/>
              </a:rPr>
              <a:t>This leadership encourages employees to act beyond exchanged relations (</a:t>
            </a:r>
            <a:r>
              <a:rPr lang="en-US" dirty="0" err="1" smtClean="0">
                <a:latin typeface="Times New Roman" panose="02020603050405020304" pitchFamily="18" charset="0"/>
                <a:cs typeface="Times New Roman" panose="02020603050405020304" pitchFamily="18" charset="0"/>
              </a:rPr>
              <a:t>Barine</a:t>
            </a:r>
            <a:r>
              <a:rPr lang="en-US" dirty="0" smtClean="0">
                <a:latin typeface="Times New Roman" panose="02020603050405020304" pitchFamily="18" charset="0"/>
                <a:cs typeface="Times New Roman" panose="02020603050405020304" pitchFamily="18" charset="0"/>
              </a:rPr>
              <a:t> &amp; </a:t>
            </a:r>
            <a:r>
              <a:rPr lang="en-US" dirty="0" err="1" smtClean="0">
                <a:latin typeface="Times New Roman" panose="02020603050405020304" pitchFamily="18" charset="0"/>
                <a:cs typeface="Times New Roman" panose="02020603050405020304" pitchFamily="18" charset="0"/>
              </a:rPr>
              <a:t>Mijna</a:t>
            </a:r>
            <a:r>
              <a:rPr lang="en-US" dirty="0" smtClean="0">
                <a:latin typeface="Times New Roman" panose="02020603050405020304" pitchFamily="18" charset="0"/>
                <a:cs typeface="Times New Roman" panose="02020603050405020304" pitchFamily="18" charset="0"/>
              </a:rPr>
              <a:t>, 2010)</a:t>
            </a:r>
          </a:p>
          <a:p>
            <a:r>
              <a:rPr lang="en-US" dirty="0" smtClean="0">
                <a:latin typeface="Times New Roman" panose="02020603050405020304" pitchFamily="18" charset="0"/>
                <a:cs typeface="Times New Roman" panose="02020603050405020304" pitchFamily="18" charset="0"/>
              </a:rPr>
              <a:t>Exchanged relations include being rewarded or recognized for performing well</a:t>
            </a:r>
          </a:p>
          <a:p>
            <a:r>
              <a:rPr lang="en-US" dirty="0">
                <a:latin typeface="Times New Roman" panose="02020603050405020304" pitchFamily="18" charset="0"/>
                <a:cs typeface="Times New Roman" panose="02020603050405020304" pitchFamily="18" charset="0"/>
              </a:rPr>
              <a:t>L</a:t>
            </a:r>
            <a:r>
              <a:rPr lang="en-US" dirty="0" smtClean="0">
                <a:latin typeface="Times New Roman" panose="02020603050405020304" pitchFamily="18" charset="0"/>
                <a:cs typeface="Times New Roman" panose="02020603050405020304" pitchFamily="18" charset="0"/>
              </a:rPr>
              <a:t>eaders encourage individuals to think beyond being rewarded and recognized</a:t>
            </a:r>
          </a:p>
          <a:p>
            <a:r>
              <a:rPr lang="en-US" dirty="0" smtClean="0">
                <a:latin typeface="Times New Roman" panose="02020603050405020304" pitchFamily="18" charset="0"/>
                <a:cs typeface="Times New Roman" panose="02020603050405020304" pitchFamily="18" charset="0"/>
              </a:rPr>
              <a:t>Hence, it motivates their employees to expect and achieve more than rewards</a:t>
            </a:r>
          </a:p>
          <a:p>
            <a:r>
              <a:rPr lang="en-US" dirty="0" smtClean="0">
                <a:latin typeface="Times New Roman" panose="02020603050405020304" pitchFamily="18" charset="0"/>
                <a:cs typeface="Times New Roman" panose="02020603050405020304" pitchFamily="18" charset="0"/>
              </a:rPr>
              <a:t>This leadership helps in the promotion of intelligence, careful problem-solving and rationality</a:t>
            </a:r>
          </a:p>
          <a:p>
            <a:r>
              <a:rPr lang="en-US" dirty="0" smtClean="0">
                <a:latin typeface="Times New Roman" panose="02020603050405020304" pitchFamily="18" charset="0"/>
                <a:cs typeface="Times New Roman" panose="02020603050405020304" pitchFamily="18" charset="0"/>
              </a:rPr>
              <a:t>The leadership supports rewards and recognition as strategies for improvement</a:t>
            </a:r>
          </a:p>
          <a:p>
            <a:r>
              <a:rPr lang="en-US" dirty="0">
                <a:latin typeface="Times New Roman" panose="02020603050405020304" pitchFamily="18" charset="0"/>
                <a:cs typeface="Times New Roman" panose="02020603050405020304" pitchFamily="18" charset="0"/>
              </a:rPr>
              <a:t>It achieves its goal of motivation by improving the employee’s </a:t>
            </a:r>
            <a:r>
              <a:rPr lang="en-US" dirty="0" smtClean="0">
                <a:latin typeface="Times New Roman" panose="02020603050405020304" pitchFamily="18" charset="0"/>
                <a:cs typeface="Times New Roman" panose="02020603050405020304" pitchFamily="18" charset="0"/>
              </a:rPr>
              <a:t>performance</a:t>
            </a:r>
          </a:p>
          <a:p>
            <a:r>
              <a:rPr lang="en-US" dirty="0" smtClean="0">
                <a:latin typeface="Times New Roman" panose="02020603050405020304" pitchFamily="18" charset="0"/>
                <a:cs typeface="Times New Roman" panose="02020603050405020304" pitchFamily="18" charset="0"/>
              </a:rPr>
              <a:t>However, it motivates employees to achieve more than recognition and rewards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881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9078"/>
          </a:xfrm>
        </p:spPr>
        <p:txBody>
          <a:bodyPr/>
          <a:lstStyle/>
          <a:p>
            <a:r>
              <a:rPr lang="en-US" dirty="0" smtClean="0">
                <a:latin typeface="Times New Roman" panose="02020603050405020304" pitchFamily="18" charset="0"/>
                <a:cs typeface="Times New Roman" panose="02020603050405020304" pitchFamily="18" charset="0"/>
              </a:rPr>
              <a:t>Transactional Leadership</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603948"/>
            <a:ext cx="12192000" cy="5254051"/>
          </a:xfrm>
        </p:spPr>
        <p:txBody>
          <a:bodyPr/>
          <a:lstStyle/>
          <a:p>
            <a:r>
              <a:rPr lang="en-US" dirty="0" smtClean="0">
                <a:latin typeface="Times New Roman" panose="02020603050405020304" pitchFamily="18" charset="0"/>
                <a:cs typeface="Times New Roman" panose="02020603050405020304" pitchFamily="18" charset="0"/>
              </a:rPr>
              <a:t>The second leadership style is transactional leadership</a:t>
            </a:r>
          </a:p>
          <a:p>
            <a:r>
              <a:rPr lang="en-US" dirty="0" smtClean="0">
                <a:latin typeface="Times New Roman" panose="02020603050405020304" pitchFamily="18" charset="0"/>
                <a:cs typeface="Times New Roman" panose="02020603050405020304" pitchFamily="18" charset="0"/>
              </a:rPr>
              <a:t>It focuses on rewards and exchanges when expectations in performance are met</a:t>
            </a:r>
          </a:p>
          <a:p>
            <a:r>
              <a:rPr lang="en-US" dirty="0">
                <a:latin typeface="Times New Roman" panose="02020603050405020304" pitchFamily="18" charset="0"/>
                <a:cs typeface="Times New Roman" panose="02020603050405020304" pitchFamily="18" charset="0"/>
              </a:rPr>
              <a:t>H</a:t>
            </a:r>
            <a:r>
              <a:rPr lang="en-US" dirty="0" smtClean="0">
                <a:latin typeface="Times New Roman" panose="02020603050405020304" pitchFamily="18" charset="0"/>
                <a:cs typeface="Times New Roman" panose="02020603050405020304" pitchFamily="18" charset="0"/>
              </a:rPr>
              <a:t>ence, leaders control most activities and gives orders on work should be done</a:t>
            </a:r>
          </a:p>
          <a:p>
            <a:r>
              <a:rPr lang="en-US" dirty="0" smtClean="0">
                <a:latin typeface="Times New Roman" panose="02020603050405020304" pitchFamily="18" charset="0"/>
                <a:cs typeface="Times New Roman" panose="02020603050405020304" pitchFamily="18" charset="0"/>
              </a:rPr>
              <a:t>Also, leaders solely rely on control, punishments, and rewards (</a:t>
            </a:r>
            <a:r>
              <a:rPr lang="en-US" dirty="0" err="1" smtClean="0">
                <a:latin typeface="Times New Roman" panose="02020603050405020304" pitchFamily="18" charset="0"/>
                <a:cs typeface="Times New Roman" panose="02020603050405020304" pitchFamily="18" charset="0"/>
              </a:rPr>
              <a:t>Barine</a:t>
            </a:r>
            <a:r>
              <a:rPr lang="en-US" dirty="0" smtClean="0">
                <a:latin typeface="Times New Roman" panose="02020603050405020304" pitchFamily="18" charset="0"/>
                <a:cs typeface="Times New Roman" panose="02020603050405020304" pitchFamily="18" charset="0"/>
              </a:rPr>
              <a:t> &amp; </a:t>
            </a:r>
            <a:r>
              <a:rPr lang="en-US" dirty="0" err="1" smtClean="0">
                <a:latin typeface="Times New Roman" panose="02020603050405020304" pitchFamily="18" charset="0"/>
                <a:cs typeface="Times New Roman" panose="02020603050405020304" pitchFamily="18" charset="0"/>
              </a:rPr>
              <a:t>Mijna</a:t>
            </a:r>
            <a:r>
              <a:rPr lang="en-US" dirty="0" smtClean="0">
                <a:latin typeface="Times New Roman" panose="02020603050405020304" pitchFamily="18" charset="0"/>
                <a:cs typeface="Times New Roman" panose="02020603050405020304" pitchFamily="18" charset="0"/>
              </a:rPr>
              <a:t>, 2010)</a:t>
            </a: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his is to make employees focus on the set goals </a:t>
            </a:r>
          </a:p>
          <a:p>
            <a:r>
              <a:rPr lang="en-US" dirty="0" smtClean="0">
                <a:latin typeface="Times New Roman" panose="02020603050405020304" pitchFamily="18" charset="0"/>
                <a:cs typeface="Times New Roman" panose="02020603050405020304" pitchFamily="18" charset="0"/>
              </a:rPr>
              <a:t>Also, if the goals are not met, punishments are put across to serve as a lesson for other individuals</a:t>
            </a:r>
          </a:p>
          <a:p>
            <a:r>
              <a:rPr lang="en-US" dirty="0" smtClean="0">
                <a:latin typeface="Times New Roman" panose="02020603050405020304" pitchFamily="18" charset="0"/>
                <a:cs typeface="Times New Roman" panose="02020603050405020304" pitchFamily="18" charset="0"/>
              </a:rPr>
              <a:t>They also motivate employees by setting goals for them</a:t>
            </a:r>
          </a:p>
          <a:p>
            <a:r>
              <a:rPr lang="en-US" dirty="0" smtClean="0">
                <a:latin typeface="Times New Roman" panose="02020603050405020304" pitchFamily="18" charset="0"/>
                <a:cs typeface="Times New Roman" panose="02020603050405020304" pitchFamily="18" charset="0"/>
              </a:rPr>
              <a:t>Once these goals are met, there are rewards and recognition for the employees</a:t>
            </a:r>
          </a:p>
          <a:p>
            <a:r>
              <a:rPr lang="en-US" dirty="0" smtClean="0">
                <a:latin typeface="Times New Roman" panose="02020603050405020304" pitchFamily="18" charset="0"/>
                <a:cs typeface="Times New Roman" panose="02020603050405020304" pitchFamily="18" charset="0"/>
              </a:rPr>
              <a:t>Therefore, reward and recognition strategy is used as a way of achieving set goals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796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4127"/>
          </a:xfrm>
        </p:spPr>
        <p:txBody>
          <a:bodyPr/>
          <a:lstStyle/>
          <a:p>
            <a:r>
              <a:rPr lang="en-US" dirty="0" smtClean="0">
                <a:latin typeface="Times New Roman" panose="02020603050405020304" pitchFamily="18" charset="0"/>
                <a:cs typeface="Times New Roman" panose="02020603050405020304" pitchFamily="18" charset="0"/>
              </a:rPr>
              <a:t>Charismatic Leadership</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603948"/>
            <a:ext cx="12192000" cy="5254051"/>
          </a:xfrm>
        </p:spPr>
        <p:txBody>
          <a:bodyPr/>
          <a:lstStyle/>
          <a:p>
            <a:r>
              <a:rPr lang="en-US" dirty="0" smtClean="0">
                <a:latin typeface="Times New Roman" panose="02020603050405020304" pitchFamily="18" charset="0"/>
                <a:cs typeface="Times New Roman" panose="02020603050405020304" pitchFamily="18" charset="0"/>
              </a:rPr>
              <a:t>The third leadership style is charismatic leadership</a:t>
            </a:r>
          </a:p>
          <a:p>
            <a:r>
              <a:rPr lang="en-US" dirty="0" smtClean="0">
                <a:latin typeface="Times New Roman" panose="02020603050405020304" pitchFamily="18" charset="0"/>
                <a:cs typeface="Times New Roman" panose="02020603050405020304" pitchFamily="18" charset="0"/>
              </a:rPr>
              <a:t>Charismatic leaders are said to produce employees who perform exceedingly well (</a:t>
            </a:r>
            <a:r>
              <a:rPr lang="en-US" dirty="0" err="1" smtClean="0">
                <a:latin typeface="Times New Roman" panose="02020603050405020304" pitchFamily="18" charset="0"/>
                <a:cs typeface="Times New Roman" panose="02020603050405020304" pitchFamily="18" charset="0"/>
              </a:rPr>
              <a:t>Luthans</a:t>
            </a:r>
            <a:r>
              <a:rPr lang="en-US" dirty="0" smtClean="0">
                <a:latin typeface="Times New Roman" panose="02020603050405020304" pitchFamily="18" charset="0"/>
                <a:cs typeface="Times New Roman" panose="02020603050405020304" pitchFamily="18" charset="0"/>
              </a:rPr>
              <a:t>, 2011)</a:t>
            </a:r>
          </a:p>
          <a:p>
            <a:r>
              <a:rPr lang="en-US" dirty="0" smtClean="0">
                <a:latin typeface="Times New Roman" panose="02020603050405020304" pitchFamily="18" charset="0"/>
                <a:cs typeface="Times New Roman" panose="02020603050405020304" pitchFamily="18" charset="0"/>
              </a:rPr>
              <a:t>Even if there are rewards and recognition, employees exceed their expectations</a:t>
            </a:r>
          </a:p>
          <a:p>
            <a:r>
              <a:rPr lang="en-US" dirty="0" smtClean="0">
                <a:latin typeface="Times New Roman" panose="02020603050405020304" pitchFamily="18" charset="0"/>
                <a:cs typeface="Times New Roman" panose="02020603050405020304" pitchFamily="18" charset="0"/>
              </a:rPr>
              <a:t>Therefore, charismatic leaders supports, develops and coaches their employees</a:t>
            </a:r>
          </a:p>
          <a:p>
            <a:r>
              <a:rPr lang="en-US" dirty="0" smtClean="0">
                <a:latin typeface="Times New Roman" panose="02020603050405020304" pitchFamily="18" charset="0"/>
                <a:cs typeface="Times New Roman" panose="02020603050405020304" pitchFamily="18" charset="0"/>
              </a:rPr>
              <a:t>They align their vision with the aspirations and needs of their employees (</a:t>
            </a:r>
            <a:r>
              <a:rPr lang="de-DE" dirty="0" smtClean="0">
                <a:latin typeface="Times New Roman" panose="02020603050405020304" pitchFamily="18" charset="0"/>
                <a:cs typeface="Times New Roman" panose="02020603050405020304" pitchFamily="18" charset="0"/>
              </a:rPr>
              <a:t>Paschen &amp; Dihsmaier, 2014)</a:t>
            </a:r>
          </a:p>
          <a:p>
            <a:r>
              <a:rPr lang="de-DE" dirty="0" smtClean="0">
                <a:latin typeface="Times New Roman" panose="02020603050405020304" pitchFamily="18" charset="0"/>
                <a:cs typeface="Times New Roman" panose="02020603050405020304" pitchFamily="18" charset="0"/>
              </a:rPr>
              <a:t>It relys on internal moral standards that leads to satisfaction of societal and organizational interests</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For that reason</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rewards and recognition is one of the motivating strategies for improvement</a:t>
            </a:r>
          </a:p>
          <a:p>
            <a:r>
              <a:rPr lang="en-US" dirty="0">
                <a:latin typeface="Times New Roman" panose="02020603050405020304" pitchFamily="18" charset="0"/>
                <a:cs typeface="Times New Roman" panose="02020603050405020304" pitchFamily="18" charset="0"/>
              </a:rPr>
              <a:t>T</a:t>
            </a:r>
            <a:r>
              <a:rPr lang="en-US" dirty="0" smtClean="0">
                <a:latin typeface="Times New Roman" panose="02020603050405020304" pitchFamily="18" charset="0"/>
                <a:cs typeface="Times New Roman" panose="02020603050405020304" pitchFamily="18" charset="0"/>
              </a:rPr>
              <a:t>his leadership does not rely on rewards and recognition improved performance</a:t>
            </a:r>
          </a:p>
          <a:p>
            <a:r>
              <a:rPr lang="en-US" dirty="0" smtClean="0">
                <a:latin typeface="Times New Roman" panose="02020603050405020304" pitchFamily="18" charset="0"/>
                <a:cs typeface="Times New Roman" panose="02020603050405020304" pitchFamily="18" charset="0"/>
              </a:rPr>
              <a:t>But rewards and recognition acts as a motivator to achieving certain goals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1409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9078"/>
          </a:xfrm>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499016"/>
            <a:ext cx="12192000" cy="5358983"/>
          </a:xfrm>
        </p:spPr>
        <p:txBody>
          <a:bodyPr/>
          <a:lstStyle/>
          <a:p>
            <a:r>
              <a:rPr lang="en-US" dirty="0" smtClean="0">
                <a:latin typeface="Times New Roman" panose="02020603050405020304" pitchFamily="18" charset="0"/>
                <a:cs typeface="Times New Roman" panose="02020603050405020304" pitchFamily="18" charset="0"/>
              </a:rPr>
              <a:t>Rewards and recognition is used to enhance effective performance improvement</a:t>
            </a:r>
          </a:p>
          <a:p>
            <a:r>
              <a:rPr lang="en-US" dirty="0" smtClean="0">
                <a:latin typeface="Times New Roman" panose="02020603050405020304" pitchFamily="18" charset="0"/>
                <a:cs typeface="Times New Roman" panose="02020603050405020304" pitchFamily="18" charset="0"/>
              </a:rPr>
              <a:t>However, some leadership styles fully rely on it to achieve their set goals</a:t>
            </a:r>
          </a:p>
          <a:p>
            <a:r>
              <a:rPr lang="en-US" dirty="0" smtClean="0">
                <a:latin typeface="Times New Roman" panose="02020603050405020304" pitchFamily="18" charset="0"/>
                <a:cs typeface="Times New Roman" panose="02020603050405020304" pitchFamily="18" charset="0"/>
              </a:rPr>
              <a:t>Whereas, certain leadership styles use it only as a motivating factor</a:t>
            </a:r>
          </a:p>
          <a:p>
            <a:r>
              <a:rPr lang="en-US" dirty="0" smtClean="0">
                <a:latin typeface="Times New Roman" panose="02020603050405020304" pitchFamily="18" charset="0"/>
                <a:cs typeface="Times New Roman" panose="02020603050405020304" pitchFamily="18" charset="0"/>
              </a:rPr>
              <a:t>This means that, they do not rely on it fully to improve on performance</a:t>
            </a:r>
          </a:p>
          <a:p>
            <a:r>
              <a:rPr lang="en-US" dirty="0" smtClean="0">
                <a:latin typeface="Times New Roman" panose="02020603050405020304" pitchFamily="18" charset="0"/>
                <a:cs typeface="Times New Roman" panose="02020603050405020304" pitchFamily="18" charset="0"/>
              </a:rPr>
              <a:t>Even so, rewards and recognition is known to motivate individuals effectively</a:t>
            </a:r>
          </a:p>
          <a:p>
            <a:r>
              <a:rPr lang="en-US" dirty="0" smtClean="0">
                <a:latin typeface="Times New Roman" panose="02020603050405020304" pitchFamily="18" charset="0"/>
                <a:cs typeface="Times New Roman" panose="02020603050405020304" pitchFamily="18" charset="0"/>
              </a:rPr>
              <a:t>Many employees strive to perform well to receive rewards or recognition</a:t>
            </a:r>
          </a:p>
          <a:p>
            <a:r>
              <a:rPr lang="en-US" dirty="0" smtClean="0">
                <a:latin typeface="Times New Roman" panose="02020603050405020304" pitchFamily="18" charset="0"/>
                <a:cs typeface="Times New Roman" panose="02020603050405020304" pitchFamily="18" charset="0"/>
              </a:rPr>
              <a:t>It is considered as an effective performance improvement strategy;</a:t>
            </a:r>
          </a:p>
          <a:p>
            <a:r>
              <a:rPr lang="en-US" dirty="0" smtClean="0">
                <a:latin typeface="Times New Roman" panose="02020603050405020304" pitchFamily="18" charset="0"/>
                <a:cs typeface="Times New Roman" panose="02020603050405020304" pitchFamily="18" charset="0"/>
              </a:rPr>
              <a:t>Since the goal of motivation by improving the employee’s performance is met</a:t>
            </a:r>
          </a:p>
          <a:p>
            <a:r>
              <a:rPr lang="en-US" dirty="0" smtClean="0">
                <a:latin typeface="Times New Roman" panose="02020603050405020304" pitchFamily="18" charset="0"/>
                <a:cs typeface="Times New Roman" panose="02020603050405020304" pitchFamily="18" charset="0"/>
              </a:rPr>
              <a:t>Therefore, all effective strategies of performance improvement incorporate rewards and recognition</a:t>
            </a:r>
          </a:p>
          <a:p>
            <a:pPr marL="0" indent="0">
              <a:buNone/>
            </a:pP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69210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9098"/>
          </a:xfrm>
        </p:spPr>
        <p:txBody>
          <a:bodyPr/>
          <a:lstStyle/>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eferences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409076"/>
            <a:ext cx="12192000" cy="5448924"/>
          </a:xfrm>
        </p:spPr>
        <p:txBody>
          <a:bodyPr/>
          <a:lstStyle/>
          <a:p>
            <a:pPr marL="0" indent="0">
              <a:buNone/>
            </a:pPr>
            <a:r>
              <a:rPr lang="en-US" dirty="0" err="1" smtClean="0">
                <a:latin typeface="Times New Roman" panose="02020603050405020304" pitchFamily="18" charset="0"/>
                <a:cs typeface="Times New Roman" panose="02020603050405020304" pitchFamily="18" charset="0"/>
              </a:rPr>
              <a:t>Barine</a:t>
            </a:r>
            <a:r>
              <a:rPr lang="en-US" dirty="0" smtClean="0">
                <a:latin typeface="Times New Roman" panose="02020603050405020304" pitchFamily="18" charset="0"/>
                <a:cs typeface="Times New Roman" panose="02020603050405020304" pitchFamily="18" charset="0"/>
              </a:rPr>
              <a:t>, K. A., &amp; </a:t>
            </a:r>
            <a:r>
              <a:rPr lang="en-US" dirty="0" err="1" smtClean="0">
                <a:latin typeface="Times New Roman" panose="02020603050405020304" pitchFamily="18" charset="0"/>
                <a:cs typeface="Times New Roman" panose="02020603050405020304" pitchFamily="18" charset="0"/>
              </a:rPr>
              <a:t>Minja</a:t>
            </a:r>
            <a:r>
              <a:rPr lang="en-US" dirty="0" smtClean="0">
                <a:latin typeface="Times New Roman" panose="02020603050405020304" pitchFamily="18" charset="0"/>
                <a:cs typeface="Times New Roman" panose="02020603050405020304" pitchFamily="18" charset="0"/>
              </a:rPr>
              <a:t>, D. (2010). Transformational corporate leadership. Integrity Publishers </a:t>
            </a:r>
            <a:r>
              <a:rPr lang="en-US" dirty="0" smtClean="0">
                <a:latin typeface="Times New Roman" panose="02020603050405020304" pitchFamily="18" charset="0"/>
                <a:cs typeface="Times New Roman" panose="02020603050405020304" pitchFamily="18" charset="0"/>
              </a:rPr>
              <a:t>Incorporated</a:t>
            </a:r>
            <a:r>
              <a:rPr lang="en-US" dirty="0" smtClean="0">
                <a:latin typeface="Times New Roman" panose="02020603050405020304" pitchFamily="18" charset="0"/>
                <a:cs typeface="Times New Roman" panose="02020603050405020304" pitchFamily="18" charset="0"/>
              </a:rPr>
              <a:t>.</a:t>
            </a:r>
          </a:p>
          <a:p>
            <a:pPr marL="0" indent="0">
              <a:buNone/>
            </a:pPr>
            <a:r>
              <a:rPr lang="en-US" dirty="0" err="1" smtClean="0">
                <a:latin typeface="Times New Roman" panose="02020603050405020304" pitchFamily="18" charset="0"/>
                <a:cs typeface="Times New Roman" panose="02020603050405020304" pitchFamily="18" charset="0"/>
              </a:rPr>
              <a:t>Luthans</a:t>
            </a:r>
            <a:r>
              <a:rPr lang="en-US" dirty="0" smtClean="0">
                <a:latin typeface="Times New Roman" panose="02020603050405020304" pitchFamily="18" charset="0"/>
                <a:cs typeface="Times New Roman" panose="02020603050405020304" pitchFamily="18" charset="0"/>
              </a:rPr>
              <a:t>, F. (2011). Organizational Behavior: An Evidence Based Approach, 13th Ed. Trident Online </a:t>
            </a:r>
            <a:r>
              <a:rPr lang="en-US" dirty="0" smtClean="0">
                <a:latin typeface="Times New Roman" panose="02020603050405020304" pitchFamily="18" charset="0"/>
                <a:cs typeface="Times New Roman" panose="02020603050405020304" pitchFamily="18" charset="0"/>
              </a:rPr>
              <a:t>Library</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Paschen, M., &amp; Dihsmaier, E. (2014). Leadership, Personality, and Charisma: How to Generate </a:t>
            </a:r>
            <a:r>
              <a:rPr lang="en-US" dirty="0" smtClean="0">
                <a:latin typeface="Times New Roman" panose="02020603050405020304" pitchFamily="18" charset="0"/>
                <a:cs typeface="Times New Roman" panose="02020603050405020304" pitchFamily="18" charset="0"/>
              </a:rPr>
              <a:t>Leadership </a:t>
            </a:r>
            <a:r>
              <a:rPr lang="en-US" dirty="0" smtClean="0">
                <a:latin typeface="Times New Roman" panose="02020603050405020304" pitchFamily="18" charset="0"/>
                <a:cs typeface="Times New Roman" panose="02020603050405020304" pitchFamily="18" charset="0"/>
              </a:rPr>
              <a:t>Strength </a:t>
            </a:r>
            <a:r>
              <a:rPr lang="en-US" dirty="0" smtClean="0">
                <a:latin typeface="Times New Roman" panose="02020603050405020304" pitchFamily="18" charset="0"/>
                <a:cs typeface="Times New Roman" panose="02020603050405020304" pitchFamily="18" charset="0"/>
              </a:rPr>
              <a:t>	</a:t>
            </a:r>
            <a:r>
              <a:rPr lang="en-US" smtClean="0">
                <a:latin typeface="Times New Roman" panose="02020603050405020304" pitchFamily="18" charset="0"/>
                <a:cs typeface="Times New Roman" panose="02020603050405020304" pitchFamily="18" charset="0"/>
              </a:rPr>
              <a:t>Through 	Confidence </a:t>
            </a:r>
            <a:r>
              <a:rPr lang="en-US" dirty="0" smtClean="0">
                <a:latin typeface="Times New Roman" panose="02020603050405020304" pitchFamily="18" charset="0"/>
                <a:cs typeface="Times New Roman" panose="02020603050405020304" pitchFamily="18" charset="0"/>
              </a:rPr>
              <a:t>and Trust. In The Psychology of Human Leadership </a:t>
            </a:r>
            <a:r>
              <a:rPr lang="en-US"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pp. 27-60). Springer, Berlin, </a:t>
            </a:r>
            <a:r>
              <a:rPr lang="en-US" dirty="0" smtClean="0">
                <a:latin typeface="Times New Roman" panose="02020603050405020304" pitchFamily="18" charset="0"/>
                <a:cs typeface="Times New Roman" panose="02020603050405020304" pitchFamily="18" charset="0"/>
              </a:rPr>
              <a:t>	Heidelberg</a:t>
            </a:r>
            <a:r>
              <a:rPr lang="en-US" dirty="0" smtClean="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5059264"/>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305</TotalTime>
  <Words>1580</Words>
  <Application>Microsoft Office PowerPoint</Application>
  <PresentationFormat>Widescreen</PresentationFormat>
  <Paragraphs>90</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Effective Performance Improvement Strategies Using Recognition And Rewards</vt:lpstr>
      <vt:lpstr>Introduction </vt:lpstr>
      <vt:lpstr>Rewards and Recognition</vt:lpstr>
      <vt:lpstr>Transformational Leadership</vt:lpstr>
      <vt:lpstr>Transactional Leadership</vt:lpstr>
      <vt:lpstr>Charismatic Leadership</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LAPTOP</cp:lastModifiedBy>
  <cp:revision>26</cp:revision>
  <dcterms:created xsi:type="dcterms:W3CDTF">2020-09-02T03:51:38Z</dcterms:created>
  <dcterms:modified xsi:type="dcterms:W3CDTF">2020-09-02T14:02:46Z</dcterms:modified>
</cp:coreProperties>
</file>